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70" r:id="rId4"/>
    <p:sldId id="257" r:id="rId5"/>
    <p:sldId id="261" r:id="rId6"/>
    <p:sldId id="271" r:id="rId7"/>
    <p:sldId id="268" r:id="rId8"/>
    <p:sldId id="272" r:id="rId9"/>
    <p:sldId id="258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12" y="-1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9F170-1683-B747-A3F8-F059331D41CC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DAC67-E0E7-A442-B3E9-CC3765719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5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04D38-24F4-43B6-AF72-ACABF8C37499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15B63-852A-4118-A31A-91B62AF6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99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15B63-852A-4118-A31A-91B62AF69D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4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429C-0230-6544-A6D6-05FC47E8F537}" type="datetime1">
              <a:rPr lang="en-US" smtClean="0"/>
              <a:t>11/12/15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A19-81CA-41A6-BB3F-77E5577C71B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83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B5F6-4CDB-8246-9DFE-599B52A3B5E8}" type="datetime1">
              <a:rPr lang="en-US" smtClean="0"/>
              <a:t>11/12/15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A19-81CA-41A6-BB3F-77E5577C7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4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4840-481D-1C41-9620-C8ED542555B4}" type="datetime1">
              <a:rPr lang="en-US" smtClean="0"/>
              <a:t>11/12/15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A19-81CA-41A6-BB3F-77E5577C7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4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43B4-0BBA-E348-B400-1D61696E079F}" type="datetime1">
              <a:rPr lang="en-US" smtClean="0"/>
              <a:t>11/12/15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A19-81CA-41A6-BB3F-77E5577C7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87C0-184D-3E4A-959C-22FAC9294AE7}" type="datetime1">
              <a:rPr lang="en-US" smtClean="0"/>
              <a:t>11/12/15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A19-81CA-41A6-BB3F-77E5577C71B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9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058B-ADF5-9B47-A907-B1853D232099}" type="datetime1">
              <a:rPr lang="en-US" smtClean="0"/>
              <a:t>11/12/15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A19-81CA-41A6-BB3F-77E5577C7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8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0422-BD5C-9D42-BDD2-DB9CBE590420}" type="datetime1">
              <a:rPr lang="en-US" smtClean="0"/>
              <a:t>11/12/15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A19-81CA-41A6-BB3F-77E5577C7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0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79B6-C48F-CC48-B80F-EBEB4F035432}" type="datetime1">
              <a:rPr lang="en-US" smtClean="0"/>
              <a:t>11/12/15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A19-81CA-41A6-BB3F-77E5577C7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1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A762-805B-E64A-9BBC-E7856003ABD0}" type="datetime1">
              <a:rPr lang="en-US" smtClean="0"/>
              <a:t>11/12/15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A19-81CA-41A6-BB3F-77E5577C7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7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75A2E0-ABD2-A840-B98C-92F18469DD02}" type="datetime1">
              <a:rPr lang="en-US" smtClean="0"/>
              <a:t>11/12/15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FCAA19-81CA-41A6-BB3F-77E5577C7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D433-F650-ED4C-A3ED-37E1081C29DA}" type="datetime1">
              <a:rPr lang="en-US" smtClean="0"/>
              <a:t>11/12/15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A19-81CA-41A6-BB3F-77E5577C7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5741FC-1F0A-7149-8FE7-8B5389A4ED6D}" type="datetime1">
              <a:rPr lang="en-US" smtClean="0"/>
              <a:t>11/12/15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FCAA19-81CA-41A6-BB3F-77E5577C71B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7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wvacc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b="1" dirty="0" smtClean="0"/>
              <a:t>Higher Education</a:t>
            </a:r>
            <a:r>
              <a:rPr lang="en-US" sz="7200" dirty="0" smtClean="0"/>
              <a:t>:</a:t>
            </a:r>
            <a:br>
              <a:rPr lang="en-US" sz="7200" dirty="0" smtClean="0"/>
            </a:br>
            <a:r>
              <a:rPr lang="en-US" sz="7200" dirty="0" smtClean="0"/>
              <a:t>An Investment in </a:t>
            </a:r>
            <a:br>
              <a:rPr lang="en-US" sz="7200" dirty="0" smtClean="0"/>
            </a:br>
            <a:r>
              <a:rPr lang="en-US" sz="7200" dirty="0" smtClean="0"/>
              <a:t>West Virginia’s Future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b="1" i="1" dirty="0" smtClean="0"/>
              <a:t>LEGISLATIVE OVERSIGHT COMMISSION ON </a:t>
            </a:r>
          </a:p>
          <a:p>
            <a:r>
              <a:rPr lang="en-US" sz="1800" b="1" i="1" dirty="0" smtClean="0"/>
              <a:t>EDUCATIONAL ACCOUNTABILITY</a:t>
            </a:r>
          </a:p>
          <a:p>
            <a:r>
              <a:rPr lang="en-US" sz="1800" b="1" i="1" dirty="0" smtClean="0"/>
              <a:t>November 16, 2015</a:t>
            </a:r>
            <a:endParaRPr lang="en-US" sz="1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351" y="4497490"/>
            <a:ext cx="2824492" cy="1352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A19-81CA-41A6-BB3F-77E5577C71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6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Investment in Continued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Common Grounds previously working on draft rules – Work stopped March 2014</a:t>
            </a:r>
          </a:p>
          <a:p>
            <a:r>
              <a:rPr lang="en-US" sz="2800" dirty="0" smtClean="0"/>
              <a:t>No </a:t>
            </a:r>
            <a:r>
              <a:rPr lang="en-US" sz="2800" dirty="0"/>
              <a:t>action on remaining studies</a:t>
            </a:r>
          </a:p>
          <a:p>
            <a:r>
              <a:rPr lang="en-US" sz="2800" dirty="0" smtClean="0"/>
              <a:t>Address “low-hanging fruit” </a:t>
            </a:r>
          </a:p>
          <a:p>
            <a:pPr lvl="1"/>
            <a:r>
              <a:rPr lang="en-US" sz="2400" dirty="0"/>
              <a:t>Communication </a:t>
            </a:r>
          </a:p>
          <a:p>
            <a:pPr lvl="1"/>
            <a:r>
              <a:rPr lang="en-US" sz="2400" dirty="0" smtClean="0"/>
              <a:t>Separate furlough and lay-offs in State Code</a:t>
            </a:r>
          </a:p>
          <a:p>
            <a:pPr lvl="1"/>
            <a:r>
              <a:rPr lang="en-US" sz="2400" dirty="0" smtClean="0"/>
              <a:t>Institutional compensation philosophy</a:t>
            </a:r>
          </a:p>
          <a:p>
            <a:pPr lvl="1"/>
            <a:r>
              <a:rPr lang="en-US" dirty="0"/>
              <a:t>Consider voting constituent representation on Commission/Council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A19-81CA-41A6-BB3F-77E5577C71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0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1878677"/>
            <a:ext cx="10515600" cy="459381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Larger Investment in Higher Education to move West Virginia forward</a:t>
            </a:r>
          </a:p>
          <a:p>
            <a:r>
              <a:rPr lang="en-US" sz="2400" dirty="0" smtClean="0"/>
              <a:t>Increase appropriations to meet the expectations for increased graduates, personnel requirements and a prepared workforce</a:t>
            </a:r>
            <a:endParaRPr lang="en-US" sz="2400" dirty="0"/>
          </a:p>
          <a:p>
            <a:r>
              <a:rPr lang="en-US" sz="2400" dirty="0" smtClean="0"/>
              <a:t>Communication, Involvement of Constituent Groups and Culture Changes Still Lacking</a:t>
            </a:r>
          </a:p>
          <a:p>
            <a:r>
              <a:rPr lang="en-US" sz="2400" dirty="0" smtClean="0"/>
              <a:t>Accountability for Continued Progress (e.g., remaining studies, rules, institutional rules, personnel, etc.)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400" dirty="0"/>
              <a:t>Remember the reason for drafting and passing 2011 personnel legislation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for always supporting Classified Employees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Families!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A19-81CA-41A6-BB3F-77E5577C71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60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97835"/>
            <a:ext cx="10058400" cy="899955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Arial Black"/>
              </a:rPr>
              <a:t>What is ACCE? </a:t>
            </a:r>
            <a:r>
              <a:rPr lang="en-US" b="1" dirty="0">
                <a:solidFill>
                  <a:srgbClr val="000000"/>
                </a:solidFill>
                <a:cs typeface="Arial Black"/>
              </a:rPr>
              <a:t>(§18B-6-5</a:t>
            </a:r>
            <a:r>
              <a:rPr lang="en-US" b="1" dirty="0" smtClean="0">
                <a:solidFill>
                  <a:srgbClr val="000000"/>
                </a:solidFill>
                <a:cs typeface="Arial Black"/>
              </a:rPr>
              <a:t>)</a:t>
            </a:r>
            <a:endParaRPr lang="en-US" b="1" dirty="0"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678249"/>
            <a:ext cx="10799445" cy="4630204"/>
          </a:xfrm>
        </p:spPr>
        <p:txBody>
          <a:bodyPr>
            <a:noAutofit/>
          </a:bodyPr>
          <a:lstStyle/>
          <a:p>
            <a:pPr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The Advisory Council of Classified Employees (ACCE) was c</a:t>
            </a:r>
            <a:r>
              <a:rPr lang="en-US" sz="2400" dirty="0" smtClean="0">
                <a:solidFill>
                  <a:srgbClr val="000000"/>
                </a:solidFill>
              </a:rPr>
              <a:t>reated in 1982 to provide  a means to communicate to the Commission or the Council, as appropriate, matters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of higher education in which the classified employees have an interest.  </a:t>
            </a:r>
          </a:p>
          <a:p>
            <a:pPr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Terms are for two-years and members are eligible to succeed themselves. Elected by their peers.  Chairperson is elected annually and may only serve as chair for two consecutive terms.</a:t>
            </a:r>
          </a:p>
          <a:p>
            <a:pPr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Meet at least quarterly or at the call of the chair or by a majority of its members.</a:t>
            </a:r>
          </a:p>
          <a:p>
            <a:pPr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The Commission and Council shall meet annually with ACCE to discuss matters of higher education in which the classified employees or the Commission or Council  have an interest.</a:t>
            </a:r>
          </a:p>
          <a:p>
            <a:pPr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285750" indent="-285750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A19-81CA-41A6-BB3F-77E5577C71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58265"/>
            <a:ext cx="10058400" cy="899955"/>
          </a:xfrm>
        </p:spPr>
        <p:txBody>
          <a:bodyPr/>
          <a:lstStyle/>
          <a:p>
            <a:r>
              <a:rPr lang="en-US" sz="4800" b="1" dirty="0" smtClean="0"/>
              <a:t>Our </a:t>
            </a:r>
            <a:r>
              <a:rPr lang="en-US" b="1" dirty="0" smtClean="0"/>
              <a:t>purpose is: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650335"/>
            <a:ext cx="10799445" cy="4630204"/>
          </a:xfrm>
        </p:spPr>
        <p:txBody>
          <a:bodyPr>
            <a:noAutofit/>
          </a:bodyPr>
          <a:lstStyle/>
          <a:p>
            <a:pPr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To serve as a representative body for ALL classified employees across ALL public higher educational institutions.</a:t>
            </a:r>
          </a:p>
          <a:p>
            <a:pPr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To participate in policy matters of the Commission, Council, Legislative and Executive branches of State Government that affect ALL classified employees.</a:t>
            </a:r>
          </a:p>
          <a:p>
            <a:pPr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To exchange concerns of the classified employees to the Commission, Council, Legislative and Executive branches of State Government.</a:t>
            </a:r>
          </a:p>
          <a:p>
            <a:pPr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To foster a spirit of unity and cooperation among ALL classified employees.</a:t>
            </a:r>
          </a:p>
          <a:p>
            <a:pPr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To consider all methods and means by which employment conditions may be improved and the operating efficiency may be  increased.</a:t>
            </a:r>
          </a:p>
          <a:p>
            <a:pPr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To act in an advisory capacity to the Commission and Council, and </a:t>
            </a:r>
            <a:r>
              <a:rPr lang="en-US" sz="2400" dirty="0" smtClean="0">
                <a:solidFill>
                  <a:srgbClr val="000000"/>
                </a:solidFill>
              </a:rPr>
              <a:t>when affected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with </a:t>
            </a:r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egislative and Executive branches of State </a:t>
            </a:r>
            <a:r>
              <a:rPr lang="en-US" sz="2400" dirty="0">
                <a:solidFill>
                  <a:srgbClr val="000000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overnment.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A19-81CA-41A6-BB3F-77E5577C71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8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87" y="192398"/>
            <a:ext cx="3468014" cy="2259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356" y="-15664"/>
            <a:ext cx="4211244" cy="1450757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 smtClean="0"/>
              <a:t>Who we are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320" y="371776"/>
            <a:ext cx="3857625" cy="2419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589" y="3576608"/>
            <a:ext cx="3603429" cy="2400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87" y="3437522"/>
            <a:ext cx="3544032" cy="2456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3914" y="3568999"/>
            <a:ext cx="2433110" cy="2411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0148" y="6418902"/>
            <a:ext cx="508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Approximately 6,000 Classified Employees Statewide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8057" y="1588617"/>
            <a:ext cx="5855450" cy="19703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A19-81CA-41A6-BB3F-77E5577C71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0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Need Increased Investment in </a:t>
            </a:r>
            <a:br>
              <a:rPr lang="en-US" b="1" dirty="0" smtClean="0"/>
            </a:br>
            <a:r>
              <a:rPr lang="en-US" b="1" dirty="0" smtClean="0"/>
              <a:t>Higher Education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444" y="1898114"/>
            <a:ext cx="10000944" cy="4228899"/>
          </a:xfrm>
        </p:spPr>
        <p:txBody>
          <a:bodyPr>
            <a:noAutofit/>
          </a:bodyPr>
          <a:lstStyle/>
          <a:p>
            <a:r>
              <a:rPr lang="en-US" sz="2800" b="1" dirty="0"/>
              <a:t>Investment in Resources</a:t>
            </a:r>
          </a:p>
          <a:p>
            <a:pPr>
              <a:buFont typeface="Courier New"/>
              <a:buChar char="o"/>
            </a:pPr>
            <a:r>
              <a:rPr lang="en-US" dirty="0"/>
              <a:t>STOP cuts to Higher </a:t>
            </a:r>
            <a:r>
              <a:rPr lang="en-US" dirty="0" smtClean="0"/>
              <a:t>Education. Harms </a:t>
            </a:r>
            <a:r>
              <a:rPr lang="en-US" dirty="0"/>
              <a:t>access and affordability. Over the last 20 years, the price of attending a four-year public college or university has grown significantly faster than the median </a:t>
            </a:r>
            <a:r>
              <a:rPr lang="en-US" dirty="0" smtClean="0"/>
              <a:t>income.  Forces institutional </a:t>
            </a:r>
            <a:r>
              <a:rPr lang="en-US" dirty="0"/>
              <a:t>cuts to both educational and student </a:t>
            </a:r>
            <a:r>
              <a:rPr lang="en-US" dirty="0" smtClean="0"/>
              <a:t>services.</a:t>
            </a:r>
            <a:endParaRPr lang="en-US" dirty="0"/>
          </a:p>
          <a:p>
            <a:pPr>
              <a:buFont typeface="Courier New"/>
              <a:buChar char="o"/>
            </a:pPr>
            <a:r>
              <a:rPr lang="en-US" dirty="0"/>
              <a:t>Impacts on-time graduation rates / jeopardizes quality </a:t>
            </a:r>
            <a:r>
              <a:rPr lang="en-US" dirty="0" smtClean="0"/>
              <a:t>outcomes of graduates</a:t>
            </a:r>
            <a:endParaRPr lang="en-US" dirty="0"/>
          </a:p>
          <a:p>
            <a:pPr>
              <a:buFont typeface="Courier New"/>
              <a:buChar char="o"/>
            </a:pPr>
            <a:r>
              <a:rPr lang="en-US" dirty="0"/>
              <a:t>Damages economy for ALL of WV</a:t>
            </a:r>
          </a:p>
          <a:p>
            <a:pPr>
              <a:buFont typeface="Courier New"/>
              <a:buChar char="o"/>
            </a:pPr>
            <a:r>
              <a:rPr lang="en-US" dirty="0"/>
              <a:t>Losing our best and brightest to other states / decreasing the state’s tax base</a:t>
            </a:r>
          </a:p>
          <a:p>
            <a:pPr>
              <a:buFont typeface="Courier New"/>
              <a:buChar char="o"/>
            </a:pPr>
            <a:r>
              <a:rPr lang="en-US" dirty="0"/>
              <a:t>Makes it more difficult to recruit new businesses to the state with a less educated workforce</a:t>
            </a:r>
          </a:p>
          <a:p>
            <a:pPr>
              <a:buFont typeface="Courier New"/>
              <a:buChar char="o"/>
            </a:pPr>
            <a:r>
              <a:rPr lang="en-US" dirty="0"/>
              <a:t>Forces tuition and fee </a:t>
            </a:r>
            <a:r>
              <a:rPr lang="en-US" dirty="0" smtClean="0"/>
              <a:t>increases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A19-81CA-41A6-BB3F-77E5577C71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7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Need Increased Investment in </a:t>
            </a:r>
            <a:br>
              <a:rPr lang="en-US" b="1" dirty="0" smtClean="0"/>
            </a:br>
            <a:r>
              <a:rPr lang="en-US" b="1" dirty="0" smtClean="0"/>
              <a:t>Higher Education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444" y="1716673"/>
            <a:ext cx="10000944" cy="4689477"/>
          </a:xfrm>
        </p:spPr>
        <p:txBody>
          <a:bodyPr>
            <a:noAutofit/>
          </a:bodyPr>
          <a:lstStyle/>
          <a:p>
            <a:r>
              <a:rPr lang="en-US" sz="2800" b="1" dirty="0"/>
              <a:t>Investment in </a:t>
            </a:r>
            <a:r>
              <a:rPr lang="en-US" sz="2800" b="1" dirty="0" smtClean="0"/>
              <a:t>your “Human” capital</a:t>
            </a:r>
            <a:endParaRPr lang="en-US" dirty="0"/>
          </a:p>
          <a:p>
            <a:pPr>
              <a:buFont typeface="Courier New"/>
              <a:buChar char="o"/>
            </a:pPr>
            <a:r>
              <a:rPr lang="en-US" dirty="0"/>
              <a:t>Funding for Implementation of </a:t>
            </a:r>
            <a:r>
              <a:rPr lang="en-US" dirty="0" smtClean="0"/>
              <a:t>market </a:t>
            </a:r>
            <a:r>
              <a:rPr lang="en-US" dirty="0"/>
              <a:t>s</a:t>
            </a:r>
            <a:r>
              <a:rPr lang="en-US" dirty="0" smtClean="0"/>
              <a:t>alary results; no clear vision for responsibility or at least a lack of enforcement.  Classified employees paid at 2001 wages.  Benefits dwindling.</a:t>
            </a:r>
            <a:endParaRPr lang="en-US" dirty="0"/>
          </a:p>
          <a:p>
            <a:pPr>
              <a:buFont typeface="Courier New"/>
              <a:buChar char="o"/>
            </a:pPr>
            <a:r>
              <a:rPr lang="en-US" dirty="0"/>
              <a:t>Gradual implementation with clear target dates established</a:t>
            </a:r>
          </a:p>
          <a:p>
            <a:pPr>
              <a:buFont typeface="Courier New"/>
              <a:buChar char="o"/>
            </a:pPr>
            <a:r>
              <a:rPr lang="en-US" dirty="0"/>
              <a:t>Investing in your </a:t>
            </a:r>
            <a:r>
              <a:rPr lang="en-US" b="1" i="1" dirty="0"/>
              <a:t>human capital </a:t>
            </a:r>
            <a:r>
              <a:rPr lang="en-US" dirty="0"/>
              <a:t>/ </a:t>
            </a:r>
            <a:r>
              <a:rPr lang="en-US" dirty="0" smtClean="0"/>
              <a:t>education, training, conferences, </a:t>
            </a:r>
            <a:endParaRPr lang="en-US" dirty="0"/>
          </a:p>
          <a:p>
            <a:pPr>
              <a:buFont typeface="Courier New"/>
              <a:buChar char="o"/>
            </a:pPr>
            <a:r>
              <a:rPr lang="en-US" dirty="0" smtClean="0"/>
              <a:t>Consider </a:t>
            </a:r>
            <a:r>
              <a:rPr lang="en-US" dirty="0"/>
              <a:t>exempting Higher Education from prevailing wage requirements; at least consideration of a specific </a:t>
            </a:r>
            <a:r>
              <a:rPr lang="en-US" dirty="0" smtClean="0"/>
              <a:t>threshold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PLEASE seriously consider legislation that will lessen the effect of proposed PEIA increases to employees.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PLEASE protect the retirement funds of all higher education employees.  No one who has served the great State of West Virginia as a state employee should have their retirement at risk or insolvent when they need it the most.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A19-81CA-41A6-BB3F-77E5577C71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4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35110"/>
            <a:ext cx="10058400" cy="71179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Increase Appropriations for Higher Education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473" y="1767976"/>
            <a:ext cx="10213206" cy="4275297"/>
          </a:xfrm>
        </p:spPr>
        <p:txBody>
          <a:bodyPr>
            <a:no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/>
              <a:buChar char="o"/>
            </a:pPr>
            <a:r>
              <a:rPr lang="en-US" sz="2000" dirty="0" smtClean="0"/>
              <a:t>WV </a:t>
            </a:r>
            <a:r>
              <a:rPr lang="en-US" sz="2000" dirty="0"/>
              <a:t>is LAST in operating support for 4-yr </a:t>
            </a:r>
            <a:r>
              <a:rPr lang="en-US" sz="2000" dirty="0" smtClean="0"/>
              <a:t>institutions.</a:t>
            </a:r>
            <a:endParaRPr lang="en-US" sz="2000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/>
              <a:buChar char="o"/>
            </a:pPr>
            <a:r>
              <a:rPr lang="en-US" sz="2000" dirty="0"/>
              <a:t>Need Efficiencies in OPERATING support not just capital </a:t>
            </a:r>
            <a:r>
              <a:rPr lang="en-US" sz="2000" dirty="0" smtClean="0"/>
              <a:t>improvements.</a:t>
            </a:r>
            <a:endParaRPr lang="en-US" sz="2000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/>
              <a:buChar char="o"/>
            </a:pPr>
            <a:r>
              <a:rPr lang="en-US" sz="2000" dirty="0"/>
              <a:t>High skilled jobs = high cost programs – creating deficits when addressing students in health care, oil/gas, STEM, etc. </a:t>
            </a:r>
            <a:r>
              <a:rPr lang="en-US" sz="2000" dirty="0"/>
              <a:t>and other economic </a:t>
            </a:r>
            <a:r>
              <a:rPr lang="en-US" sz="2000" dirty="0" smtClean="0"/>
              <a:t>drivers.</a:t>
            </a:r>
            <a:endParaRPr lang="en-US" sz="2000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/>
              <a:buChar char="o"/>
            </a:pPr>
            <a:r>
              <a:rPr lang="en-US" sz="2000" dirty="0"/>
              <a:t>Higher Education produces the leaders and entrepreneurs who will be the future of the State</a:t>
            </a:r>
            <a:r>
              <a:rPr lang="en-US" sz="2000" dirty="0" smtClean="0"/>
              <a:t>. A large and growing share of future jobs will require college-educated workers.  Cannot attract new businesses to the State without an educated workforce.</a:t>
            </a:r>
            <a:endParaRPr lang="en-US" sz="2000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/>
              <a:buChar char="o"/>
            </a:pPr>
            <a:r>
              <a:rPr lang="en-US" sz="2000" dirty="0"/>
              <a:t>Lawmakers in many states are jeopardizing reinvestment in higher education by enacting tax cuts their states and citizens can ill-</a:t>
            </a:r>
            <a:r>
              <a:rPr lang="en-US" sz="2000" dirty="0" smtClean="0"/>
              <a:t>afford.</a:t>
            </a:r>
            <a:endParaRPr lang="en-US" sz="2000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/>
              <a:buChar char="o"/>
            </a:pPr>
            <a:r>
              <a:rPr lang="en-US" sz="2000" dirty="0"/>
              <a:t>And again, investing in your human capital; and West Virginia’s </a:t>
            </a:r>
            <a:r>
              <a:rPr lang="en-US" sz="2000" dirty="0" smtClean="0"/>
              <a:t>future.</a:t>
            </a:r>
          </a:p>
          <a:p>
            <a:pPr marL="201168" lvl="1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A19-81CA-41A6-BB3F-77E5577C71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6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35110"/>
            <a:ext cx="10058400" cy="71179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OASIS Nightmare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474" y="1795891"/>
            <a:ext cx="10213206" cy="3996161"/>
          </a:xfrm>
        </p:spPr>
        <p:txBody>
          <a:bodyPr>
            <a:no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/>
              <a:buChar char="o"/>
            </a:pPr>
            <a:r>
              <a:rPr lang="en-US" sz="2000" dirty="0" smtClean="0"/>
              <a:t>Implementation of </a:t>
            </a:r>
            <a:r>
              <a:rPr lang="en-US" sz="2000" dirty="0" err="1" smtClean="0"/>
              <a:t>wvOASIS</a:t>
            </a:r>
            <a:r>
              <a:rPr lang="en-US" sz="2000" dirty="0" smtClean="0"/>
              <a:t> has been costly in both scarce dollars and in our “human” resources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/>
              <a:buChar char="o"/>
            </a:pPr>
            <a:r>
              <a:rPr lang="en-US" sz="2000" dirty="0" smtClean="0"/>
              <a:t>With the exemption of both WVU and Marshall by this Legislature, OASIS doesn’t serve it’s original purpose for higher education—</a:t>
            </a:r>
            <a:r>
              <a:rPr lang="en-US" sz="1600" dirty="0" smtClean="0"/>
              <a:t>(</a:t>
            </a:r>
            <a:r>
              <a:rPr lang="en-US" dirty="0" smtClean="0"/>
              <a:t>to serve as an HRIS system; simplify reporting requirements; provide a one-stop-shop for information to the Commission/Council/LOCEA/Governor’s Offices)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/>
              <a:buChar char="o"/>
            </a:pPr>
            <a:r>
              <a:rPr lang="en-US" sz="2000" dirty="0" smtClean="0"/>
              <a:t>Higher Education does not fit into the OASIS cookie cutter format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/>
              <a:buChar char="o"/>
            </a:pPr>
            <a:r>
              <a:rPr lang="en-US" sz="2000" dirty="0" smtClean="0"/>
              <a:t>Legislature and Auditor and Governor  --- find a fix for the 26-pay debacle before further implementation for additional state agencies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/>
              <a:buChar char="o"/>
            </a:pPr>
            <a:r>
              <a:rPr lang="en-US" sz="2000" dirty="0" smtClean="0"/>
              <a:t>Numerous issues with OASIS financial system even a year after implementation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/>
              <a:buChar char="o"/>
            </a:pPr>
            <a:r>
              <a:rPr lang="en-US" sz="2000" dirty="0" smtClean="0"/>
              <a:t>Exempt ALL of higher </a:t>
            </a:r>
            <a:r>
              <a:rPr lang="en-US" sz="2000" dirty="0" err="1" smtClean="0"/>
              <a:t>ed</a:t>
            </a:r>
            <a:r>
              <a:rPr lang="en-US" sz="2000" dirty="0" smtClean="0"/>
              <a:t>  OR hold appropriate agencies accountable for OASIS failures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/>
              <a:buChar char="o"/>
            </a:pPr>
            <a:endParaRPr lang="en-US" sz="2000" dirty="0" smtClean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/>
              <a:buChar char="o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A19-81CA-41A6-BB3F-77E5577C71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5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520170"/>
            <a:ext cx="3052011" cy="1325563"/>
          </a:xfrm>
        </p:spPr>
        <p:txBody>
          <a:bodyPr/>
          <a:lstStyle/>
          <a:p>
            <a:r>
              <a:rPr lang="en-US" b="1" dirty="0" smtClean="0"/>
              <a:t>Thank You!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3285" y="1845734"/>
            <a:ext cx="9036077" cy="3695098"/>
          </a:xfrm>
        </p:spPr>
        <p:txBody>
          <a:bodyPr>
            <a:normAutofit fontScale="25000" lnSpcReduction="20000"/>
          </a:bodyPr>
          <a:lstStyle/>
          <a:p>
            <a:endParaRPr lang="en-US" sz="2800" dirty="0" smtClean="0"/>
          </a:p>
          <a:p>
            <a:r>
              <a:rPr lang="en-US" sz="9600" dirty="0" smtClean="0"/>
              <a:t>For allowing the Advisory Council of Classified Employees to continue to present annually to LOCEA and provide a voice for all classified employees in public higher education on matters that affect us.</a:t>
            </a:r>
          </a:p>
          <a:p>
            <a:pPr marL="0" indent="0">
              <a:buNone/>
            </a:pPr>
            <a:endParaRPr lang="en-US" sz="9600" dirty="0"/>
          </a:p>
          <a:p>
            <a:r>
              <a:rPr lang="en-US" sz="9600" dirty="0" smtClean="0"/>
              <a:t>The faculty, staff and students can provide essential information to the decision-makers regarding the efficient and effective management of the institutions.</a:t>
            </a:r>
          </a:p>
          <a:p>
            <a:endParaRPr lang="en-US" sz="2800" dirty="0"/>
          </a:p>
          <a:p>
            <a:r>
              <a:rPr lang="en-US" sz="9600" dirty="0" smtClean="0">
                <a:hlinkClick r:id="rId2"/>
              </a:rPr>
              <a:t>www.w</a:t>
            </a:r>
            <a:r>
              <a:rPr lang="en-US" sz="9600" dirty="0" smtClean="0">
                <a:hlinkClick r:id="rId2"/>
              </a:rPr>
              <a:t>vacce.org</a:t>
            </a:r>
            <a:endParaRPr lang="en-US" sz="96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A19-81CA-41A6-BB3F-77E5577C71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2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3523</TotalTime>
  <Words>992</Words>
  <Application>Microsoft Macintosh PowerPoint</Application>
  <PresentationFormat>Custom</PresentationFormat>
  <Paragraphs>91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Retrospect</vt:lpstr>
      <vt:lpstr>Higher Education: An Investment in  West Virginia’s Future</vt:lpstr>
      <vt:lpstr>What is ACCE? (§18B-6-5)</vt:lpstr>
      <vt:lpstr>Our purpose is:</vt:lpstr>
      <vt:lpstr>Who we are</vt:lpstr>
      <vt:lpstr>Need Increased Investment in  Higher Education</vt:lpstr>
      <vt:lpstr>Need Increased Investment in  Higher Education</vt:lpstr>
      <vt:lpstr> Increase Appropriations for Higher Education</vt:lpstr>
      <vt:lpstr> OASIS Nightmare</vt:lpstr>
      <vt:lpstr>Thank You! </vt:lpstr>
      <vt:lpstr>Investment in Continued Progress</vt:lpstr>
      <vt:lpstr>Take Home Message</vt:lpstr>
    </vt:vector>
  </TitlesOfParts>
  <Company>Mountwest Community &amp; Technical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Stevens</dc:creator>
  <cp:lastModifiedBy>Amy Pitzer</cp:lastModifiedBy>
  <cp:revision>82</cp:revision>
  <dcterms:created xsi:type="dcterms:W3CDTF">2014-10-16T12:41:04Z</dcterms:created>
  <dcterms:modified xsi:type="dcterms:W3CDTF">2015-11-13T23:16:13Z</dcterms:modified>
</cp:coreProperties>
</file>